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7"/>
  </p:notesMasterIdLst>
  <p:handoutMasterIdLst>
    <p:handoutMasterId r:id="rId38"/>
  </p:handoutMasterIdLst>
  <p:sldIdLst>
    <p:sldId id="266" r:id="rId6"/>
    <p:sldId id="338" r:id="rId7"/>
    <p:sldId id="369" r:id="rId8"/>
    <p:sldId id="380" r:id="rId9"/>
    <p:sldId id="368" r:id="rId10"/>
    <p:sldId id="343" r:id="rId11"/>
    <p:sldId id="388" r:id="rId12"/>
    <p:sldId id="383" r:id="rId13"/>
    <p:sldId id="336" r:id="rId14"/>
    <p:sldId id="315" r:id="rId15"/>
    <p:sldId id="363" r:id="rId16"/>
    <p:sldId id="390" r:id="rId17"/>
    <p:sldId id="391" r:id="rId18"/>
    <p:sldId id="361" r:id="rId19"/>
    <p:sldId id="392" r:id="rId20"/>
    <p:sldId id="364" r:id="rId21"/>
    <p:sldId id="387" r:id="rId22"/>
    <p:sldId id="384" r:id="rId23"/>
    <p:sldId id="374" r:id="rId24"/>
    <p:sldId id="370" r:id="rId25"/>
    <p:sldId id="375" r:id="rId26"/>
    <p:sldId id="389" r:id="rId27"/>
    <p:sldId id="342" r:id="rId28"/>
    <p:sldId id="376" r:id="rId29"/>
    <p:sldId id="362" r:id="rId30"/>
    <p:sldId id="385" r:id="rId31"/>
    <p:sldId id="365" r:id="rId32"/>
    <p:sldId id="366" r:id="rId33"/>
    <p:sldId id="379" r:id="rId34"/>
    <p:sldId id="386" r:id="rId35"/>
    <p:sldId id="359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5"/>
    <a:srgbClr val="C9FFFF"/>
    <a:srgbClr val="01FFFF"/>
    <a:srgbClr val="DA0000"/>
    <a:srgbClr val="025304"/>
    <a:srgbClr val="059FFD"/>
    <a:srgbClr val="FF8E40"/>
    <a:srgbClr val="FFEB01"/>
    <a:srgbClr val="33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99" autoAdjust="0"/>
    <p:restoredTop sz="49393" autoAdjust="0"/>
  </p:normalViewPr>
  <p:slideViewPr>
    <p:cSldViewPr snapToGrid="0">
      <p:cViewPr varScale="1">
        <p:scale>
          <a:sx n="44" d="100"/>
          <a:sy n="44" d="100"/>
        </p:scale>
        <p:origin x="2347" y="53"/>
      </p:cViewPr>
      <p:guideLst/>
    </p:cSldViewPr>
  </p:slideViewPr>
  <p:outlineViewPr>
    <p:cViewPr>
      <p:scale>
        <a:sx n="33" d="100"/>
        <a:sy n="33" d="100"/>
      </p:scale>
      <p:origin x="0" y="-17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2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B78563-B1E7-4818-B477-01991B04BDBD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A7B49E-019E-448F-89CC-3D637B5B6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794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304049-6BC9-421F-AEEE-E1B530102B14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49F480-3027-4F5A-B4DC-282F51246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480-3027-4F5A-B4DC-282F512461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23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 fontAlgn="t">
              <a:spcAft>
                <a:spcPts val="1834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8 houses at the Academy. You may recognise some of the names.</a:t>
            </a:r>
          </a:p>
          <a:p>
            <a:pPr marL="349415" indent="-349415" fontAlgn="t">
              <a:spcAft>
                <a:spcPts val="1834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PT group will be part of one house. They are your “family” within the Academy. </a:t>
            </a:r>
          </a:p>
          <a:p>
            <a:pPr marL="349415" indent="-349415" fontAlgn="t">
              <a:spcAft>
                <a:spcPts val="1834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PT students compete together as a House and will go to some classes as a PT group.</a:t>
            </a:r>
          </a:p>
          <a:p>
            <a:pPr marL="349415" indent="-349415" fontAlgn="t">
              <a:spcAft>
                <a:spcPts val="1834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Tutor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students main person in case of any worries, questions or problems. They are also the first point of contact for parents. </a:t>
            </a:r>
          </a:p>
          <a:p>
            <a:pPr marL="349415" indent="-349415" defTabSz="931774" fontAlgn="t">
              <a:spcAft>
                <a:spcPts val="1834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Different activities occur during the daily PT sessions. Each Monday students watch the Academy broadcast, this includes key messages, sports and house round up and whole school star student. </a:t>
            </a:r>
            <a:r>
              <a:rPr lang="en-US" dirty="0" smtClean="0"/>
              <a:t>Citizenship and PSHE</a:t>
            </a:r>
            <a:r>
              <a:rPr lang="en-US" baseline="0" dirty="0" smtClean="0"/>
              <a:t> curriculum</a:t>
            </a:r>
            <a:r>
              <a:rPr lang="en-US" dirty="0" smtClean="0"/>
              <a:t> is delivered in these session. Fridays focusses</a:t>
            </a:r>
            <a:r>
              <a:rPr lang="en-US" baseline="0" dirty="0" smtClean="0"/>
              <a:t> on celebrating the successes of the students.</a:t>
            </a:r>
            <a:endParaRPr lang="en-GB" baseline="0" dirty="0" smtClean="0"/>
          </a:p>
          <a:p>
            <a:pPr marL="349415" indent="-349415" fontAlgn="t">
              <a:spcAft>
                <a:spcPts val="1834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House competitions throughout the year and rewards for winning Houses and individuals.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09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Standard white collared shirt- Shirts must be worn with Academy tie, tucked into trousers or kilt.</a:t>
            </a:r>
            <a:endParaRPr lang="en-GB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Tie - Academy clip on tie to be worn with top button fastened at the neck.</a:t>
            </a:r>
            <a:endParaRPr lang="en-GB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Academy grey trousers-Must not be tight, skinny or stretch </a:t>
            </a:r>
            <a:r>
              <a:rPr lang="en-US" dirty="0" err="1"/>
              <a:t>lycra</a:t>
            </a:r>
            <a:r>
              <a:rPr lang="en-US" dirty="0"/>
              <a:t>. They must be loose and not tight at the ankle.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Academy kilt</a:t>
            </a:r>
            <a:r>
              <a:rPr lang="en-GB" dirty="0"/>
              <a:t> - </a:t>
            </a:r>
            <a:r>
              <a:rPr lang="en-US" dirty="0"/>
              <a:t>Worn below the knee. Must not be rolled over at the waist. Worn with black knee high socks or tights.</a:t>
            </a:r>
            <a:endParaRPr lang="en-GB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Blazer-To be worn at all times around the Academy</a:t>
            </a:r>
            <a:endParaRPr lang="en-GB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Sweater or Cardigan- </a:t>
            </a:r>
            <a:r>
              <a:rPr lang="en-US" b="1" i="1" dirty="0"/>
              <a:t>Optional</a:t>
            </a:r>
            <a:r>
              <a:rPr lang="en-US" dirty="0"/>
              <a:t>. To be worn in addition to blazer and not in place of.</a:t>
            </a:r>
            <a:endParaRPr lang="en-GB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Socks- Socks must be black. When wearing a kilt socks must be knee length or replaced by black tights. </a:t>
            </a:r>
            <a:r>
              <a:rPr lang="en-US" b="1" i="1" dirty="0"/>
              <a:t>No other variation for socks is permitted.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Footwear- </a:t>
            </a:r>
            <a:r>
              <a:rPr lang="en-GB" dirty="0"/>
              <a:t>Black plain shoes of a sensible design. Pumps, training shoes, boots, or ankle boots, shoes with deep tread soles or with a logo or reflective design are not allowed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GB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66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</a:t>
            </a:r>
            <a:r>
              <a:rPr lang="en-GB" dirty="0"/>
              <a:t>totally, partially shaved, or decorated scalps including shaved lines</a:t>
            </a:r>
          </a:p>
          <a:p>
            <a:r>
              <a:rPr lang="en-GB" dirty="0"/>
              <a:t>Brightly coloured hair dyes </a:t>
            </a:r>
          </a:p>
          <a:p>
            <a:r>
              <a:rPr lang="en-GB" dirty="0"/>
              <a:t>Deliberate shaved cut into the eyebrow</a:t>
            </a:r>
          </a:p>
          <a:p>
            <a:endParaRPr lang="en-GB" dirty="0"/>
          </a:p>
          <a:p>
            <a:r>
              <a:rPr lang="en-GB" dirty="0"/>
              <a:t>No bows on head bands/scarves</a:t>
            </a:r>
          </a:p>
          <a:p>
            <a:endParaRPr lang="en-GB" dirty="0"/>
          </a:p>
          <a:p>
            <a:r>
              <a:rPr lang="en-US" dirty="0"/>
              <a:t>No Diamond, pearl or alternatively shaped studs </a:t>
            </a:r>
            <a:endParaRPr lang="en-GB" dirty="0"/>
          </a:p>
          <a:p>
            <a:r>
              <a:rPr lang="en-US" dirty="0"/>
              <a:t>Hooped earrings </a:t>
            </a:r>
            <a:endParaRPr lang="en-GB" dirty="0"/>
          </a:p>
          <a:p>
            <a:r>
              <a:rPr lang="en-US" dirty="0"/>
              <a:t>Ear stretchers </a:t>
            </a:r>
            <a:endParaRPr lang="en-GB" dirty="0"/>
          </a:p>
          <a:p>
            <a:r>
              <a:rPr lang="en-US" dirty="0"/>
              <a:t>Rings, bracelets and necklaces </a:t>
            </a:r>
            <a:endParaRPr lang="en-GB" dirty="0"/>
          </a:p>
          <a:p>
            <a:r>
              <a:rPr lang="en-GB" dirty="0"/>
              <a:t>Body piercings including nose studs/rings, tongue/eyebrow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403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6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071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Rucksacks and Academy bottles will be purchasable for £10.</a:t>
            </a:r>
          </a:p>
          <a:p>
            <a:r>
              <a:rPr lang="en-GB" dirty="0" smtClean="0"/>
              <a:t>This can be provided on the induction days to ensure they are available to</a:t>
            </a:r>
            <a:r>
              <a:rPr lang="en-GB" baseline="0" dirty="0" smtClean="0"/>
              <a:t> hand out on the first day in September.</a:t>
            </a:r>
          </a:p>
          <a:p>
            <a:r>
              <a:rPr lang="en-GB" baseline="0" dirty="0" smtClean="0"/>
              <a:t>A letter will be provided this evening.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17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778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7 will begin on</a:t>
            </a:r>
            <a:r>
              <a:rPr lang="en-GB" baseline="0" dirty="0" smtClean="0"/>
              <a:t> Wednesday 4 September.</a:t>
            </a:r>
          </a:p>
          <a:p>
            <a:r>
              <a:rPr lang="en-GB" baseline="0" dirty="0" smtClean="0"/>
              <a:t>They will spend their day learning the Academy routines, getting to know their Personal Tutor and PT group and participating in some team building activities.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508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480-3027-4F5A-B4DC-282F5124617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85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students to gain the greatest benefit from their education, it is vital that they attend regularly.</a:t>
            </a:r>
          </a:p>
          <a:p>
            <a:pPr defTabSz="931774"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parents legal responsibility to ensure their child attends school regularly.</a:t>
            </a:r>
          </a:p>
          <a:p>
            <a:pPr defTabSz="931774"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61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8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140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210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dirty="0" err="1" smtClean="0"/>
              <a:t>Sandwell</a:t>
            </a:r>
            <a:r>
              <a:rPr lang="en-US" dirty="0" smtClean="0"/>
              <a:t> Academy, our core belief is that good behaviour is not simply the absence of poor behaviour. </a:t>
            </a:r>
          </a:p>
          <a:p>
            <a:endParaRPr lang="en-US" dirty="0" smtClean="0"/>
          </a:p>
          <a:p>
            <a:r>
              <a:rPr lang="en-US" dirty="0" smtClean="0"/>
              <a:t>As such, our aim is to promote pro-social </a:t>
            </a:r>
            <a:r>
              <a:rPr lang="en-US" dirty="0" err="1" smtClean="0"/>
              <a:t>behaviours</a:t>
            </a:r>
            <a:r>
              <a:rPr lang="en-US" dirty="0" smtClean="0"/>
              <a:t> through positive reinforcement and rewards, and by explicitly teaching positive </a:t>
            </a:r>
            <a:r>
              <a:rPr lang="en-US" dirty="0" err="1" smtClean="0"/>
              <a:t>behaviours</a:t>
            </a:r>
            <a:r>
              <a:rPr lang="en-US" dirty="0" smtClean="0"/>
              <a:t> through every interaction. </a:t>
            </a:r>
          </a:p>
          <a:p>
            <a:endParaRPr lang="en-US" dirty="0" smtClean="0"/>
          </a:p>
          <a:p>
            <a:r>
              <a:rPr lang="en-US" dirty="0" smtClean="0"/>
              <a:t>When positive behaviour is maintained, staff and students feel safe and there is a positive climate for learning. </a:t>
            </a:r>
          </a:p>
          <a:p>
            <a:endParaRPr lang="en-US" dirty="0" smtClean="0"/>
          </a:p>
          <a:p>
            <a:r>
              <a:rPr lang="en-US" dirty="0" smtClean="0"/>
              <a:t>Our entire approach to behaviour is fitting with our three student-friendly aims: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Be brave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Be kind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Be proud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120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an Academy we offer a range of rewards to: 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err="1" smtClean="0"/>
              <a:t>Recognise</a:t>
            </a:r>
            <a:r>
              <a:rPr lang="en-US" dirty="0" smtClean="0"/>
              <a:t> the value of pupils’ achievements, progress, effort, service and leadership within the Academy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Give positive encouragement to students to succeed and to contribute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Enhance student/staff relationships within the Academy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Improve a student’s sense of self confidence and worth.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Staff are encouraged to praise verbally all positive achievements whenever opportunities present themselves. </a:t>
            </a:r>
          </a:p>
          <a:p>
            <a:r>
              <a:rPr lang="en-US" dirty="0" smtClean="0"/>
              <a:t>Staff write positive and encouraging comments on postcards.</a:t>
            </a:r>
          </a:p>
          <a:p>
            <a:r>
              <a:rPr lang="en-US" dirty="0" smtClean="0"/>
              <a:t>Staff praise</a:t>
            </a:r>
            <a:r>
              <a:rPr lang="en-US" baseline="0" dirty="0" smtClean="0"/>
              <a:t> publicly: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In front of a class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Via postcards, taken home to parents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PT</a:t>
            </a:r>
            <a:r>
              <a:rPr lang="en-US" baseline="0" dirty="0" smtClean="0"/>
              <a:t> star students, shared with PT group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Whole school stat student, played to whole school through weekly broadcast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458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GB" dirty="0" smtClean="0"/>
              <a:t>Conduct reviews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us to sustain positive behaviour across the Academy and deter students from inappropriate conduct. </a:t>
            </a:r>
          </a:p>
          <a:p>
            <a:pPr defTabSz="931774">
              <a:defRPr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31774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GB" dirty="0"/>
              <a:t>independently complete a reflective task during their conduct review. This will focus on Academy expectations and the student charter.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31774">
              <a:defRPr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31774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child has a conduct review you will be informed on MCAS the day before.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228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Research suggests</a:t>
            </a:r>
            <a:r>
              <a:rPr lang="en-GB" baseline="0" dirty="0" smtClean="0"/>
              <a:t> that smart phones and the use of social media are a contributing factor to the decline in the </a:t>
            </a:r>
            <a:r>
              <a:rPr lang="en-US" dirty="0"/>
              <a:t>mental health of children and young people in recent years.</a:t>
            </a:r>
          </a:p>
          <a:p>
            <a:endParaRPr lang="en-US" dirty="0"/>
          </a:p>
          <a:p>
            <a:r>
              <a:rPr lang="en-US" dirty="0"/>
              <a:t>In our current policy, p</a:t>
            </a:r>
            <a:r>
              <a:rPr lang="en-US" dirty="0" smtClean="0"/>
              <a:t>hone</a:t>
            </a:r>
            <a:r>
              <a:rPr lang="en-US" baseline="0" dirty="0" smtClean="0"/>
              <a:t> use is </a:t>
            </a:r>
            <a:r>
              <a:rPr lang="en-US" dirty="0" smtClean="0"/>
              <a:t>banned, but they may present with the student (e.g., in bags).</a:t>
            </a:r>
          </a:p>
          <a:p>
            <a:endParaRPr lang="en-US" dirty="0" smtClean="0"/>
          </a:p>
          <a:p>
            <a:r>
              <a:rPr lang="en-US" dirty="0" smtClean="0"/>
              <a:t>We ask</a:t>
            </a:r>
            <a:r>
              <a:rPr lang="en-US" baseline="0" dirty="0" smtClean="0"/>
              <a:t> that phones are</a:t>
            </a:r>
            <a:endParaRPr lang="en-US" dirty="0" smtClean="0"/>
          </a:p>
          <a:p>
            <a:pPr marL="465887" indent="-465887">
              <a:spcBef>
                <a:spcPts val="1223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Switched off as soon as students enter the grounds</a:t>
            </a:r>
          </a:p>
          <a:p>
            <a:pPr marL="465887" indent="-465887">
              <a:spcBef>
                <a:spcPts val="1223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 off throughout the whole school day, including in the after school session</a:t>
            </a: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71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480-3027-4F5A-B4DC-282F5124617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17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512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29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73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42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480-3027-4F5A-B4DC-282F5124617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55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480-3027-4F5A-B4DC-282F5124617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480-3027-4F5A-B4DC-282F512461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62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23"/>
              </a:spcBef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be able to view your child's behaviour, attendance and recent reports. Additional information, such as their timetable, lessons and teachers are also available.</a:t>
            </a:r>
          </a:p>
          <a:p>
            <a:pPr>
              <a:spcBef>
                <a:spcPts val="1223"/>
              </a:spcBef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23"/>
              </a:spcBef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Parent or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will be provided with a username and password for this system.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091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57238"/>
            <a:ext cx="6729412" cy="378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Academy does not have a long list of rules but the key ones are set out in the Student Charter.</a:t>
            </a:r>
          </a:p>
          <a:p>
            <a:pPr fontAlgn="t"/>
            <a:endParaRPr lang="en-GB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copy of this is printed in the student planner, students will read and sign this on their first day in September.</a:t>
            </a:r>
          </a:p>
          <a:p>
            <a:pPr fontAlgn="t"/>
            <a:endParaRPr lang="en-GB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Parents/carers were sent a copy of the Parent Charter in March, with the offer letter. Please read and acknowledge this asap (Microsoft form link).</a:t>
            </a:r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C920-3174-4A0C-831E-374A386C0D4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7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standards that are expected of </a:t>
            </a:r>
            <a:r>
              <a:rPr lang="en-US" dirty="0" err="1" smtClean="0"/>
              <a:t>Sandwell</a:t>
            </a:r>
            <a:r>
              <a:rPr lang="en-US" dirty="0" smtClean="0"/>
              <a:t> Academy students are set out in our Student Charter.</a:t>
            </a:r>
            <a:r>
              <a:rPr lang="en-US" baseline="0" dirty="0" smtClean="0"/>
              <a:t> This is documented in the students planner and </a:t>
            </a:r>
            <a:r>
              <a:rPr lang="en-US" dirty="0" smtClean="0"/>
              <a:t>every student signs to acknowledge that they have read and understood it</a:t>
            </a:r>
            <a:r>
              <a:rPr lang="en-US" baseline="0" dirty="0" smtClean="0"/>
              <a:t> on the first day of term.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31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480-3027-4F5A-B4DC-282F512461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58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Academy gates open from 7.45am.</a:t>
            </a:r>
          </a:p>
          <a:p>
            <a:r>
              <a:rPr lang="en-GB" dirty="0" smtClean="0"/>
              <a:t>KS3 student</a:t>
            </a:r>
            <a:r>
              <a:rPr lang="en-GB" baseline="0" dirty="0" smtClean="0"/>
              <a:t>s make their way to restaurant and await the 8.15am bell to move to lessons.</a:t>
            </a:r>
          </a:p>
          <a:p>
            <a:r>
              <a:rPr lang="en-GB" baseline="0" dirty="0" smtClean="0"/>
              <a:t>KS4 students make their way to their Session 1 venues.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There are four taught sessions in the Academy day</a:t>
            </a:r>
            <a:r>
              <a:rPr lang="en-GB" baseline="0" dirty="0" smtClean="0"/>
              <a:t>. They also have a personal tutor session in the middle of the day.</a:t>
            </a:r>
          </a:p>
          <a:p>
            <a:r>
              <a:rPr lang="en-GB" baseline="0" dirty="0" smtClean="0"/>
              <a:t>Breakfast break of 15 minutes each morning.</a:t>
            </a:r>
          </a:p>
          <a:p>
            <a:r>
              <a:rPr lang="en-GB" baseline="0" dirty="0" smtClean="0"/>
              <a:t>Lunch 40 minutes – 20 minutes in the restaurant and 20 minutes outside.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All </a:t>
            </a:r>
            <a:r>
              <a:rPr lang="en-GB" baseline="0" dirty="0" smtClean="0"/>
              <a:t>students are encouraged to stay for one After School Session. A timetable will be published on the website for September. Late coaches are available for students on these days.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7192D-DEB6-4E87-A6D6-6830172E967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08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17-F75C-4073-8535-6F32663CF552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CCB9-9A23-4935-9D03-408DE23BC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16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17-F75C-4073-8535-6F32663CF552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CCB9-9A23-4935-9D03-408DE23BC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17-F75C-4073-8535-6F32663CF552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CCB9-9A23-4935-9D03-408DE23BC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39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58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565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59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61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268413"/>
            <a:ext cx="53848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268413"/>
            <a:ext cx="53848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699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980688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93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0726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14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17-F75C-4073-8535-6F32663CF552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CCB9-9A23-4935-9D03-408DE23BC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4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769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36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063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4017" y="115889"/>
            <a:ext cx="2743200" cy="6408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392" y="99759"/>
            <a:ext cx="8026400" cy="6408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262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1" y="115888"/>
            <a:ext cx="9613900" cy="633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624417" y="1268413"/>
            <a:ext cx="5384800" cy="5256212"/>
          </a:xfrm>
        </p:spPr>
        <p:txBody>
          <a:bodyPr/>
          <a:lstStyle/>
          <a:p>
            <a:pPr lvl="0"/>
            <a:r>
              <a:rPr lang="en-US" dirty="0" err="1" smtClean="0"/>
              <a:t>Cick</a:t>
            </a:r>
            <a:r>
              <a:rPr lang="en-US" dirty="0" smtClean="0"/>
              <a:t> </a:t>
            </a:r>
            <a:r>
              <a:rPr lang="en-US" dirty="0"/>
              <a:t>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268413"/>
            <a:ext cx="5384800" cy="5256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94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17-F75C-4073-8535-6F32663CF552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CCB9-9A23-4935-9D03-408DE23BC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5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17-F75C-4073-8535-6F32663CF552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CCB9-9A23-4935-9D03-408DE23BC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0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17-F75C-4073-8535-6F32663CF552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CCB9-9A23-4935-9D03-408DE23BC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5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17-F75C-4073-8535-6F32663CF552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CCB9-9A23-4935-9D03-408DE23BC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0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17-F75C-4073-8535-6F32663CF552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CCB9-9A23-4935-9D03-408DE23BC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3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17-F75C-4073-8535-6F32663CF552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CCB9-9A23-4935-9D03-408DE23BC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3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17-F75C-4073-8535-6F32663CF552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CCB9-9A23-4935-9D03-408DE23BC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0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3A17-F75C-4073-8535-6F32663CF552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5CCB9-9A23-4935-9D03-408DE23BC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5" name="Rectangle 7"/>
          <p:cNvSpPr>
            <a:spLocks noChangeArrowheads="1"/>
          </p:cNvSpPr>
          <p:nvPr userDrawn="1"/>
        </p:nvSpPr>
        <p:spPr bwMode="auto">
          <a:xfrm>
            <a:off x="206375" y="908721"/>
            <a:ext cx="11808884" cy="5834063"/>
          </a:xfrm>
          <a:prstGeom prst="rect">
            <a:avLst/>
          </a:prstGeom>
          <a:solidFill>
            <a:srgbClr val="333366">
              <a:alpha val="65000"/>
            </a:srgbClr>
          </a:solidFill>
          <a:ln w="12700">
            <a:solidFill>
              <a:srgbClr val="EB5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0512" y="115888"/>
            <a:ext cx="9841889" cy="79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268413"/>
            <a:ext cx="109728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5889"/>
            <a:ext cx="1276165" cy="10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  <p:bldP spid="29901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9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90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9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9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9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90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9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9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9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90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9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9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9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90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9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9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9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90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9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9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9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90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9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9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accent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accent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accent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accent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accent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accent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accent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absence@sandwellacademy.com" TargetMode="Externa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hyperlink" Target="mailto:support@sandwellacademy.co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bsence@sandwellacademy.com" TargetMode="External"/><Relationship Id="rId5" Type="http://schemas.openxmlformats.org/officeDocument/2006/relationships/hyperlink" Target="mailto:mwhite@sandwellacademy.com" TargetMode="Externa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3" name="Rectangle 2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30769" y="3118677"/>
            <a:ext cx="6472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  <a:effectLst>
                  <a:outerShdw blurRad="228600" dist="165100" dir="2580000" algn="ctr" rotWithShape="0">
                    <a:schemeClr val="tx1">
                      <a:lumMod val="75000"/>
                      <a:lumOff val="25000"/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Sandwell Academy</a:t>
            </a:r>
            <a:endParaRPr lang="en-GB" sz="3600" dirty="0">
              <a:solidFill>
                <a:srgbClr val="002060"/>
              </a:solidFill>
              <a:effectLst>
                <a:outerShdw blurRad="228600" dist="165100" dir="258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39" y="504124"/>
            <a:ext cx="2150858" cy="2447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4502" y="3969223"/>
            <a:ext cx="5883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7 Information Evening</a:t>
            </a:r>
          </a:p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3" r="16852"/>
          <a:stretch/>
        </p:blipFill>
        <p:spPr>
          <a:xfrm>
            <a:off x="6123535" y="219144"/>
            <a:ext cx="5675944" cy="5581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727271" y="1885084"/>
            <a:ext cx="12192000" cy="140970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Tutor Groups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54" y="1070241"/>
            <a:ext cx="802127" cy="8021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31" y="1070241"/>
            <a:ext cx="802127" cy="8021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85" y="1070241"/>
            <a:ext cx="802127" cy="8021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43" y="1070241"/>
            <a:ext cx="802127" cy="8021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74" y="1070241"/>
            <a:ext cx="802127" cy="8021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 descr="image00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r="2481"/>
          <a:stretch/>
        </p:blipFill>
        <p:spPr bwMode="auto">
          <a:xfrm>
            <a:off x="6625907" y="1070241"/>
            <a:ext cx="819232" cy="8073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" descr="image00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16" y="1070241"/>
            <a:ext cx="803387" cy="7945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006" y="1070241"/>
            <a:ext cx="800553" cy="8005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32118"/>
              </p:ext>
            </p:extLst>
          </p:nvPr>
        </p:nvGraphicFramePr>
        <p:xfrm>
          <a:off x="322072" y="1990469"/>
          <a:ext cx="112542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956">
                  <a:extLst>
                    <a:ext uri="{9D8B030D-6E8A-4147-A177-3AD203B41FA5}">
                      <a16:colId xmlns:a16="http://schemas.microsoft.com/office/drawing/2014/main" val="4010434429"/>
                    </a:ext>
                  </a:extLst>
                </a:gridCol>
                <a:gridCol w="1296160">
                  <a:extLst>
                    <a:ext uri="{9D8B030D-6E8A-4147-A177-3AD203B41FA5}">
                      <a16:colId xmlns:a16="http://schemas.microsoft.com/office/drawing/2014/main" val="2832723285"/>
                    </a:ext>
                  </a:extLst>
                </a:gridCol>
                <a:gridCol w="1296160">
                  <a:extLst>
                    <a:ext uri="{9D8B030D-6E8A-4147-A177-3AD203B41FA5}">
                      <a16:colId xmlns:a16="http://schemas.microsoft.com/office/drawing/2014/main" val="2109850943"/>
                    </a:ext>
                  </a:extLst>
                </a:gridCol>
                <a:gridCol w="1296160">
                  <a:extLst>
                    <a:ext uri="{9D8B030D-6E8A-4147-A177-3AD203B41FA5}">
                      <a16:colId xmlns:a16="http://schemas.microsoft.com/office/drawing/2014/main" val="1037046600"/>
                    </a:ext>
                  </a:extLst>
                </a:gridCol>
                <a:gridCol w="1296160">
                  <a:extLst>
                    <a:ext uri="{9D8B030D-6E8A-4147-A177-3AD203B41FA5}">
                      <a16:colId xmlns:a16="http://schemas.microsoft.com/office/drawing/2014/main" val="1231486847"/>
                    </a:ext>
                  </a:extLst>
                </a:gridCol>
                <a:gridCol w="1296160">
                  <a:extLst>
                    <a:ext uri="{9D8B030D-6E8A-4147-A177-3AD203B41FA5}">
                      <a16:colId xmlns:a16="http://schemas.microsoft.com/office/drawing/2014/main" val="1044330015"/>
                    </a:ext>
                  </a:extLst>
                </a:gridCol>
                <a:gridCol w="1296160">
                  <a:extLst>
                    <a:ext uri="{9D8B030D-6E8A-4147-A177-3AD203B41FA5}">
                      <a16:colId xmlns:a16="http://schemas.microsoft.com/office/drawing/2014/main" val="3601162050"/>
                    </a:ext>
                  </a:extLst>
                </a:gridCol>
                <a:gridCol w="1296160">
                  <a:extLst>
                    <a:ext uri="{9D8B030D-6E8A-4147-A177-3AD203B41FA5}">
                      <a16:colId xmlns:a16="http://schemas.microsoft.com/office/drawing/2014/main" val="27190984"/>
                    </a:ext>
                  </a:extLst>
                </a:gridCol>
                <a:gridCol w="1296160">
                  <a:extLst>
                    <a:ext uri="{9D8B030D-6E8A-4147-A177-3AD203B41FA5}">
                      <a16:colId xmlns:a16="http://schemas.microsoft.com/office/drawing/2014/main" val="2829060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Astle</a:t>
                      </a:r>
                      <a:endParaRPr lang="en-GB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Archer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EB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Cadbury</a:t>
                      </a:r>
                      <a:endParaRPr lang="en-GB" dirty="0"/>
                    </a:p>
                  </a:txBody>
                  <a:tcPr>
                    <a:solidFill>
                      <a:srgbClr val="33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Fraser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Hadley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8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Regis</a:t>
                      </a:r>
                      <a:endParaRPr lang="en-GB" dirty="0"/>
                    </a:p>
                  </a:txBody>
                  <a:tcPr>
                    <a:solidFill>
                      <a:srgbClr val="059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Tolkien</a:t>
                      </a:r>
                      <a:endParaRPr lang="en-GB" dirty="0"/>
                    </a:p>
                  </a:txBody>
                  <a:tcPr>
                    <a:solidFill>
                      <a:srgbClr val="025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Walters</a:t>
                      </a:r>
                      <a:endParaRPr lang="en-GB" dirty="0"/>
                    </a:p>
                  </a:txBody>
                  <a:tcPr>
                    <a:solidFill>
                      <a:srgbClr val="D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992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 Astle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 Archer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 Cadbury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 Fraser</a:t>
                      </a:r>
                      <a:endParaRPr lang="en-GB" dirty="0"/>
                    </a:p>
                  </a:txBody>
                  <a:tcPr>
                    <a:solidFill>
                      <a:srgbClr val="C9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 Hadley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 Regis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 Tolkien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 Walters</a:t>
                      </a:r>
                      <a:endParaRPr lang="en-GB" dirty="0"/>
                    </a:p>
                  </a:txBody>
                  <a:tcPr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311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7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Uniform 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55710" y="327420"/>
            <a:ext cx="5605441" cy="5789263"/>
            <a:chOff x="6055710" y="327420"/>
            <a:chExt cx="5605441" cy="57892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702" b="100000" l="3105" r="97169">
                          <a14:foregroundMark x1="44201" y1="38266" x2="55068" y2="30079"/>
                          <a14:foregroundMark x1="41279" y1="34627" x2="42922" y2="318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044" y="327420"/>
              <a:ext cx="3845107" cy="57892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700" b="100000" l="9863" r="89863">
                          <a14:foregroundMark x1="45662" y1="35233" x2="58082" y2="3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710" y="798486"/>
              <a:ext cx="3520667" cy="5300780"/>
            </a:xfrm>
            <a:prstGeom prst="rect">
              <a:avLst/>
            </a:prstGeom>
          </p:spPr>
        </p:pic>
      </p:grp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8344" y="848678"/>
            <a:ext cx="6021976" cy="51801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noAutofit/>
          </a:bodyPr>
          <a:lstStyle/>
          <a:p>
            <a:pPr marL="269875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shirt/blouse</a:t>
            </a:r>
          </a:p>
          <a:p>
            <a:pPr marL="269875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tie</a:t>
            </a:r>
          </a:p>
          <a:p>
            <a:pPr marL="269875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grey trousers</a:t>
            </a:r>
          </a:p>
          <a:p>
            <a:pPr marL="269875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kilt – at the knee</a:t>
            </a:r>
          </a:p>
          <a:p>
            <a:pPr marL="269875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blazer with Academy logo on breast pocket</a:t>
            </a:r>
          </a:p>
          <a:p>
            <a:pPr marL="269875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sweater/cardigan (optional)</a:t>
            </a:r>
          </a:p>
          <a:p>
            <a:pPr marL="269875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socks/black tights</a:t>
            </a:r>
          </a:p>
          <a:p>
            <a:pPr marL="269875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plain shoes of a suitable design</a:t>
            </a:r>
          </a:p>
          <a:p>
            <a:pPr marL="269875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kit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general</a:t>
            </a:r>
            <a:endParaRPr lang="en-GB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0924" y="896854"/>
            <a:ext cx="11446295" cy="468285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hair styles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Purposeful 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 accessories e.g. </a:t>
            </a:r>
            <a:r>
              <a:rPr lang="en-GB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to keep 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 out of 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braided </a:t>
            </a:r>
            <a:r>
              <a:rPr lang="en-GB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 black 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navy </a:t>
            </a:r>
            <a:r>
              <a:rPr lang="en-GB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beads.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set of plain (gold or silver) studs</a:t>
            </a:r>
            <a:endParaRPr lang="en-GB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watch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make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false eyelashes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nail varnish or any form of false nails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 Considerations</a:t>
            </a:r>
            <a:endParaRPr lang="en-GB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12772"/>
              </p:ext>
            </p:extLst>
          </p:nvPr>
        </p:nvGraphicFramePr>
        <p:xfrm>
          <a:off x="410925" y="1095924"/>
          <a:ext cx="11205342" cy="4578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7786">
                  <a:extLst>
                    <a:ext uri="{9D8B030D-6E8A-4147-A177-3AD203B41FA5}">
                      <a16:colId xmlns:a16="http://schemas.microsoft.com/office/drawing/2014/main" val="2836206981"/>
                    </a:ext>
                  </a:extLst>
                </a:gridCol>
                <a:gridCol w="8937556">
                  <a:extLst>
                    <a:ext uri="{9D8B030D-6E8A-4147-A177-3AD203B41FA5}">
                      <a16:colId xmlns:a16="http://schemas.microsoft.com/office/drawing/2014/main" val="4057182214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Hijab</a:t>
                      </a:r>
                      <a:endParaRPr lang="en-GB" sz="3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May</a:t>
                      </a:r>
                      <a:r>
                        <a:rPr lang="en-GB" sz="3000" b="0" spc="-25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be</a:t>
                      </a:r>
                      <a:r>
                        <a:rPr lang="en-GB" sz="3000" b="0" spc="-15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worn</a:t>
                      </a:r>
                      <a:r>
                        <a:rPr lang="en-GB" sz="3000" b="0" spc="-5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but</a:t>
                      </a:r>
                      <a:r>
                        <a:rPr lang="en-GB" sz="3000" b="0" spc="-2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only</a:t>
                      </a:r>
                      <a:r>
                        <a:rPr lang="en-GB" sz="3000" b="0" spc="-25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in</a:t>
                      </a:r>
                      <a:r>
                        <a:rPr lang="en-GB" sz="3000" b="0" spc="-15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en-GB" sz="3000" b="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plain and neutral in colour</a:t>
                      </a:r>
                      <a:endParaRPr lang="en-GB" sz="3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08244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Kara</a:t>
                      </a:r>
                      <a:endParaRPr lang="en-GB" sz="3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One bangle may be worn</a:t>
                      </a:r>
                      <a:endParaRPr lang="en-GB" sz="3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31035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b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Kirpan</a:t>
                      </a:r>
                      <a:endParaRPr lang="en-GB" sz="3000" b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Baptised Sikhs are permitted to carry a </a:t>
                      </a:r>
                      <a:r>
                        <a:rPr lang="en-GB" sz="30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kirpan</a:t>
                      </a:r>
                      <a:r>
                        <a:rPr lang="en-GB" sz="3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 this must be declared to Head of Year. </a:t>
                      </a:r>
                      <a:endParaRPr lang="en-GB" sz="3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67477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b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Turban/Patka</a:t>
                      </a:r>
                      <a:endParaRPr lang="en-GB" sz="3000" b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May be worn but only in a black or navy blue colour</a:t>
                      </a:r>
                      <a:endParaRPr lang="en-GB" sz="3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9789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b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Mosque hat</a:t>
                      </a:r>
                      <a:endParaRPr lang="en-GB" sz="3000" b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May be worn but only in a black and navy blue colour</a:t>
                      </a:r>
                      <a:endParaRPr lang="en-GB" sz="3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91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3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Sales</a:t>
            </a:r>
            <a:endParaRPr lang="en-GB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0924" y="896854"/>
            <a:ext cx="11446295" cy="468285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Gogna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 21 July		11-2pm		Academy theatre</a:t>
            </a:r>
          </a:p>
          <a:p>
            <a:pPr>
              <a:spcBef>
                <a:spcPts val="1200"/>
              </a:spcBef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Pre-loved/second hand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22 July	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10-12pm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entrance (outside 				1-2.30pm		theatre)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Essential Equipment</a:t>
            </a:r>
            <a:endParaRPr lang="en-GB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0924" y="896854"/>
            <a:ext cx="11446295" cy="468285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students are expected to carry the following items with them: 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rucksack – 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purchased from the Academy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</a:t>
            </a:r>
            <a:r>
              <a:rPr lang="en-US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 – </a:t>
            </a:r>
            <a:r>
              <a:rPr lang="en-US" sz="2800" i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purchased from the Academy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planner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provided by Academy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badge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provided by Academy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Pencil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containing essential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days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they have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Performing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Cashless System and Finance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0925" y="713981"/>
            <a:ext cx="6245907" cy="46828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ParentPay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or Pay Point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 and trips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biometric imaging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letter will be posted before September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010400" y="997619"/>
            <a:ext cx="4920341" cy="450619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Sandwell Academy will support genuine requests for financial support on a means tested </a:t>
            </a:r>
            <a:r>
              <a:rPr lang="en-GB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that requested financial assistance have been contacted by Miss Baker </a:t>
            </a:r>
            <a:r>
              <a:rPr lang="en-GB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Student </a:t>
            </a:r>
            <a:r>
              <a:rPr lang="en-GB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&amp; Welfare </a:t>
            </a:r>
            <a:r>
              <a:rPr lang="en-GB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School Meals – new applications must be made through Sandwell MBC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2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week arrangements</a:t>
            </a:r>
            <a:endParaRPr lang="en-GB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0924" y="896854"/>
            <a:ext cx="11446295" cy="468285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4 September – Year 7 and 12 only</a:t>
            </a:r>
          </a:p>
          <a:p>
            <a:pPr>
              <a:spcBef>
                <a:spcPts val="1200"/>
              </a:spcBef>
            </a:pPr>
            <a:endParaRPr lang="en-US" sz="3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 5 September – Whole school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3" name="Rectangle 2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71258" y="3072639"/>
            <a:ext cx="824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  <a:effectLst>
                  <a:outerShdw blurRad="228600" dist="165100" dir="2580000" algn="ctr" rotWithShape="0">
                    <a:schemeClr val="tx1">
                      <a:lumMod val="75000"/>
                      <a:lumOff val="25000"/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Attendance and Behaviour</a:t>
            </a:r>
            <a:endParaRPr lang="en-GB" sz="3600" dirty="0">
              <a:solidFill>
                <a:srgbClr val="002060"/>
              </a:solidFill>
              <a:effectLst>
                <a:outerShdw blurRad="228600" dist="165100" dir="258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495" y="5504476"/>
            <a:ext cx="1002847" cy="114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17849" y="3957698"/>
            <a:ext cx="5883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Chapman</a:t>
            </a:r>
          </a:p>
          <a:p>
            <a:pPr algn="ctr"/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Headteacher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28585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8238" y="6201589"/>
            <a:ext cx="446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0924" y="892602"/>
            <a:ext cx="6414419" cy="468285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are expected to have an attendance of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96% or above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&lt;96% PTs meeting</a:t>
            </a: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&lt;93% AHOY meeting</a:t>
            </a: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&lt;90% HOY and attendance officer meeting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Attendance, 41% OFF | www.spamotors.i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/>
          <a:stretch/>
        </p:blipFill>
        <p:spPr bwMode="auto">
          <a:xfrm>
            <a:off x="7090273" y="892426"/>
            <a:ext cx="3832923" cy="50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9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12192000" cy="140970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Evening Schedule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40704" y="662256"/>
            <a:ext cx="11510592" cy="53633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noAutofit/>
          </a:bodyPr>
          <a:lstStyle/>
          <a:p>
            <a:pPr marL="514350" indent="-514350" fontAlgn="t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Review</a:t>
            </a:r>
          </a:p>
          <a:p>
            <a:pPr marL="514350" indent="-514350" fontAlgn="t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– Mr Saunders,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Headteacher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t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and values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Mr Saunders,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Headteacher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t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and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 –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Saunders,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Headteacher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t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Settling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–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Mrs.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Chapman, Deputy Head</a:t>
            </a:r>
          </a:p>
          <a:p>
            <a:pPr marL="514350" indent="-514350" fontAlgn="t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and Behaviour – Mrs. Chapman, Deputy Head</a:t>
            </a:r>
          </a:p>
          <a:p>
            <a:pPr marL="514350" indent="-514350" fontAlgn="t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 day arrangements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White, Head of Year 7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7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0925" y="892602"/>
            <a:ext cx="5040000" cy="501834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5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child is ill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our attendance team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absence@sandwellacademy.com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this by 8.15am.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reason for absence must be provided, otherwise this will be marked as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unauthorised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complete the ‘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 for absence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section of planner.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students are feeling a bit “under the weather”, please encourage them to come in.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657840" y="887375"/>
            <a:ext cx="5040000" cy="501834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5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absences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not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authorise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holidays unless in exceptional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circumstances.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Attending a medical or dental appointment will be counted as authorised as long as the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parent/carer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notifies the school 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hours’ in advance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appointment. A copy of the medical/dental appointment will need to be provided to the school office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1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1593358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Lateness and Punctuality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0925" y="892602"/>
            <a:ext cx="11400076" cy="468285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punctuality is unacceptable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student who arrives late (after 8.20am) will be signed in at the late 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student 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receives 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late events during a 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term they 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issued with a Stage 1 Conduct 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4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1593358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 regulation and relationships policy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0924" y="892602"/>
            <a:ext cx="11400076" cy="468285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is to promote pro-social behaviours through positive reinforcement and rewards, and by explicitly teaching positive behaviours through every interaction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are expected of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set out in the Student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Charter.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Breaches of the Student Charter are categorised as ‘misbehaviour’ or ‘serious misbehaviour’.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levels of the behaviour policy – proportionate and graduated response.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preventing and addressing bullying are set out in our Anti-Bullying Policy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12192000" cy="140970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Celebrating Success</a:t>
            </a:r>
            <a:endParaRPr lang="en-GB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CF7"/>
              </a:clrFrom>
              <a:clrTo>
                <a:srgbClr val="FD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48617" y="1234407"/>
            <a:ext cx="5532443" cy="41788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531204D-6D42-EF73-634F-38FB320A9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996188"/>
              </p:ext>
            </p:extLst>
          </p:nvPr>
        </p:nvGraphicFramePr>
        <p:xfrm>
          <a:off x="237982" y="943594"/>
          <a:ext cx="7991618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5809">
                  <a:extLst>
                    <a:ext uri="{9D8B030D-6E8A-4147-A177-3AD203B41FA5}">
                      <a16:colId xmlns:a16="http://schemas.microsoft.com/office/drawing/2014/main" val="1119193769"/>
                    </a:ext>
                  </a:extLst>
                </a:gridCol>
                <a:gridCol w="3995809">
                  <a:extLst>
                    <a:ext uri="{9D8B030D-6E8A-4147-A177-3AD203B41FA5}">
                      <a16:colId xmlns:a16="http://schemas.microsoft.com/office/drawing/2014/main" val="3136444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Behaviour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Praise/Reward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560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Positive</a:t>
                      </a: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behaviour fitting with our </a:t>
                      </a:r>
                      <a:r>
                        <a:rPr lang="en-GB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values 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Verbal praise and ‘praise’ positive </a:t>
                      </a: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(+1)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3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Excellent</a:t>
                      </a: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demonstration of core </a:t>
                      </a:r>
                      <a:r>
                        <a:rPr lang="en-GB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value (either in lesson,</a:t>
                      </a:r>
                      <a:r>
                        <a:rPr lang="en-GB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or around the Academy)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Verbal praise and ‘praise’ positive </a:t>
                      </a: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(+1) + value sticker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8410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Outstanding</a:t>
                      </a: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or continuous</a:t>
                      </a:r>
                      <a:r>
                        <a:rPr lang="en-GB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behaviour fitting with our values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Verbal praise and </a:t>
                      </a:r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praise postcard </a:t>
                      </a: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(+5)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54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Stand-out</a:t>
                      </a: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academic performance or effort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Learner of the Week </a:t>
                      </a: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(+10)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4352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Continued excellence </a:t>
                      </a: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significant improvement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PT Star Student </a:t>
                      </a:r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(+</a:t>
                      </a: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9465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Significant </a:t>
                      </a:r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wider achievement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Whole-school Star Student on broadcast/website </a:t>
                      </a: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(+20)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9754463"/>
                  </a:ext>
                </a:extLst>
              </a:tr>
            </a:tbl>
          </a:graphicData>
        </a:graphic>
      </p:graphicFrame>
      <p:sp>
        <p:nvSpPr>
          <p:cNvPr id="20" name="Arrow: Down 16">
            <a:extLst>
              <a:ext uri="{FF2B5EF4-FFF2-40B4-BE49-F238E27FC236}">
                <a16:creationId xmlns:a16="http://schemas.microsoft.com/office/drawing/2014/main" id="{4AF95E82-7158-3B87-B9B4-0A84ED4F90CD}"/>
              </a:ext>
            </a:extLst>
          </p:cNvPr>
          <p:cNvSpPr/>
          <p:nvPr/>
        </p:nvSpPr>
        <p:spPr>
          <a:xfrm rot="16200000">
            <a:off x="4035521" y="272826"/>
            <a:ext cx="509504" cy="7878658"/>
          </a:xfrm>
          <a:prstGeom prst="downArrow">
            <a:avLst/>
          </a:prstGeom>
          <a:solidFill>
            <a:srgbClr val="1F3F74"/>
          </a:solidFill>
          <a:ln>
            <a:solidFill>
              <a:srgbClr val="1F3F74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09FFA7-A73C-5A67-F605-E4A87A19E64B}"/>
              </a:ext>
            </a:extLst>
          </p:cNvPr>
          <p:cNvSpPr txBox="1"/>
          <p:nvPr/>
        </p:nvSpPr>
        <p:spPr>
          <a:xfrm>
            <a:off x="1285430" y="4084180"/>
            <a:ext cx="988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Short term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D65A04-A222-C792-75A3-709FB0C6C25F}"/>
              </a:ext>
            </a:extLst>
          </p:cNvPr>
          <p:cNvSpPr txBox="1"/>
          <p:nvPr/>
        </p:nvSpPr>
        <p:spPr>
          <a:xfrm>
            <a:off x="3535592" y="4084180"/>
            <a:ext cx="1214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Medium term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2CCE58-849E-D6F6-82C1-DB91E84BE4C9}"/>
              </a:ext>
            </a:extLst>
          </p:cNvPr>
          <p:cNvSpPr txBox="1"/>
          <p:nvPr/>
        </p:nvSpPr>
        <p:spPr>
          <a:xfrm>
            <a:off x="6413322" y="4084179"/>
            <a:ext cx="937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Long term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B30AD6E-E79D-3F44-D955-94335D172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98672"/>
              </p:ext>
            </p:extLst>
          </p:nvPr>
        </p:nvGraphicFramePr>
        <p:xfrm>
          <a:off x="335418" y="4575355"/>
          <a:ext cx="7796745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8915">
                  <a:extLst>
                    <a:ext uri="{9D8B030D-6E8A-4147-A177-3AD203B41FA5}">
                      <a16:colId xmlns:a16="http://schemas.microsoft.com/office/drawing/2014/main" val="2042245863"/>
                    </a:ext>
                  </a:extLst>
                </a:gridCol>
                <a:gridCol w="2598915">
                  <a:extLst>
                    <a:ext uri="{9D8B030D-6E8A-4147-A177-3AD203B41FA5}">
                      <a16:colId xmlns:a16="http://schemas.microsoft.com/office/drawing/2014/main" val="962264556"/>
                    </a:ext>
                  </a:extLst>
                </a:gridCol>
                <a:gridCol w="2598915">
                  <a:extLst>
                    <a:ext uri="{9D8B030D-6E8A-4147-A177-3AD203B41FA5}">
                      <a16:colId xmlns:a16="http://schemas.microsoft.com/office/drawing/2014/main" val="3188884168"/>
                    </a:ext>
                  </a:extLst>
                </a:gridCol>
              </a:tblGrid>
              <a:tr h="806563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Postcards</a:t>
                      </a: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– Can be used to claim an immediate reward from Student </a:t>
                      </a:r>
                      <a:r>
                        <a:rPr lang="en-GB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Reception or saved up for a bigger reward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Value stickers </a:t>
                      </a: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– One entry into prize </a:t>
                      </a:r>
                      <a:r>
                        <a:rPr lang="en-GB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draw </a:t>
                      </a: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top 20% of earners invited to termly celebration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Praise points </a:t>
                      </a: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– contributes to awards in Bravery, Kindness and Pride </a:t>
                      </a: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increases eligibility to </a:t>
                      </a:r>
                      <a:r>
                        <a:rPr lang="en-GB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trips and celebration events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53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6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Review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80098"/>
              </p:ext>
            </p:extLst>
          </p:nvPr>
        </p:nvGraphicFramePr>
        <p:xfrm>
          <a:off x="292389" y="1065694"/>
          <a:ext cx="6015849" cy="420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743">
                  <a:extLst>
                    <a:ext uri="{9D8B030D-6E8A-4147-A177-3AD203B41FA5}">
                      <a16:colId xmlns:a16="http://schemas.microsoft.com/office/drawing/2014/main" val="72944981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94050739"/>
                    </a:ext>
                  </a:extLst>
                </a:gridCol>
                <a:gridCol w="2328906">
                  <a:extLst>
                    <a:ext uri="{9D8B030D-6E8A-4147-A177-3AD203B41FA5}">
                      <a16:colId xmlns:a16="http://schemas.microsoft.com/office/drawing/2014/main" val="2609842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  <a:endParaRPr lang="en-GB" sz="1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</a:t>
                      </a:r>
                      <a:endParaRPr lang="en-GB" sz="1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GB" sz="1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398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Automatically triggered</a:t>
                      </a:r>
                      <a:r>
                        <a:rPr lang="en-GB" sz="17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when behaviour threshold met</a:t>
                      </a:r>
                      <a:endParaRPr lang="en-GB" sz="1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minute CR</a:t>
                      </a:r>
                      <a:endParaRPr lang="en-GB" sz="1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070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 to successfully complete or non-attendance to stage 1 CR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minute CR</a:t>
                      </a:r>
                      <a:endParaRPr lang="en-GB" sz="1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25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 to successfully complete or non-attendance stage 2 CR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in Intervention Education</a:t>
                      </a:r>
                      <a:r>
                        <a:rPr lang="en-GB" sz="17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(IEC)</a:t>
                      </a:r>
                      <a:endParaRPr lang="en-GB" sz="1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39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 to successfully complete stage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Unacceptable behaviour in IEC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</a:t>
                      </a:r>
                      <a:r>
                        <a:rPr lang="en-GB" sz="17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Term Suspension</a:t>
                      </a:r>
                      <a:endParaRPr lang="en-GB" sz="1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5567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19334" y="1065694"/>
            <a:ext cx="5266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 Thresholds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 half term)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truancy event*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 late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5x misbehaviour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5x disruption events in lessons (DS1)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 event in lesson (DS2/3)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disruption at lunch time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7719" y="3526487"/>
            <a:ext cx="522788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 can also add suggests to CR when they breach the Academy Student Charter.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Phones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0924" y="896854"/>
            <a:ext cx="11446295" cy="468285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event of a student being found to be using their mobile phone anywhere on the Academy grounds, the following action will be taken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1200"/>
              </a:spcBef>
            </a:pP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aseline="30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offence		Confiscated, given back at end of day</a:t>
            </a: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aseline="30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offence		Confiscated, parents to collect from PT</a:t>
            </a: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aseline="30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offence		Confiscated, parent meeting with PT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3" name="Rectangle 2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23317" y="3071610"/>
            <a:ext cx="6472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  <a:effectLst>
                  <a:outerShdw blurRad="228600" dist="165100" dir="2580000" algn="ctr" rotWithShape="0">
                    <a:schemeClr val="tx1">
                      <a:lumMod val="75000"/>
                      <a:lumOff val="25000"/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Induction Days</a:t>
            </a:r>
            <a:endParaRPr lang="en-GB" sz="3600" dirty="0">
              <a:solidFill>
                <a:srgbClr val="002060"/>
              </a:solidFill>
              <a:effectLst>
                <a:outerShdw blurRad="228600" dist="165100" dir="258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495" y="5504476"/>
            <a:ext cx="1002847" cy="114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17849" y="3957698"/>
            <a:ext cx="5883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White</a:t>
            </a:r>
          </a:p>
          <a:p>
            <a:pPr algn="ctr"/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Year 7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28585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8238" y="6201589"/>
            <a:ext cx="446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 Days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0924" y="896854"/>
            <a:ext cx="4095761" cy="468285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3 and Thursday 4 July</a:t>
            </a:r>
          </a:p>
        </p:txBody>
      </p:sp>
      <p:sp>
        <p:nvSpPr>
          <p:cNvPr id="2" name="Rectangle 1"/>
          <p:cNvSpPr/>
          <p:nvPr/>
        </p:nvSpPr>
        <p:spPr>
          <a:xfrm>
            <a:off x="4995159" y="851592"/>
            <a:ext cx="6870270" cy="492442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support students with ensuring they are equipped (pen, pencil, ruler)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learn their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and meet their PT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kit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5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arrangements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money to purchase lunch from restaurant OR bring a packed lunch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5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for 8.15am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 with Endeavour for pick up from a coach stop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5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the Academy in an emergency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Marcene 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0" y="2117479"/>
            <a:ext cx="1782082" cy="268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910" y="2117479"/>
            <a:ext cx="2670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Year –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22595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3 and Thursday 4 July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455413"/>
              </p:ext>
            </p:extLst>
          </p:nvPr>
        </p:nvGraphicFramePr>
        <p:xfrm>
          <a:off x="410925" y="870346"/>
          <a:ext cx="11345646" cy="518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9618">
                  <a:extLst>
                    <a:ext uri="{9D8B030D-6E8A-4147-A177-3AD203B41FA5}">
                      <a16:colId xmlns:a16="http://schemas.microsoft.com/office/drawing/2014/main" val="3167269127"/>
                    </a:ext>
                  </a:extLst>
                </a:gridCol>
                <a:gridCol w="4523014">
                  <a:extLst>
                    <a:ext uri="{9D8B030D-6E8A-4147-A177-3AD203B41FA5}">
                      <a16:colId xmlns:a16="http://schemas.microsoft.com/office/drawing/2014/main" val="1632066724"/>
                    </a:ext>
                  </a:extLst>
                </a:gridCol>
                <a:gridCol w="4523014">
                  <a:extLst>
                    <a:ext uri="{9D8B030D-6E8A-4147-A177-3AD203B41FA5}">
                      <a16:colId xmlns:a16="http://schemas.microsoft.com/office/drawing/2014/main" val="82331983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Wednesday 3 July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Thursday 4 July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8659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8.15am</a:t>
                      </a:r>
                      <a:endParaRPr lang="en-GB" sz="17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Arrival</a:t>
                      </a:r>
                      <a:endParaRPr lang="en-GB" sz="17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Arrival</a:t>
                      </a:r>
                      <a:endParaRPr lang="en-GB" sz="17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38973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8.20am</a:t>
                      </a:r>
                      <a:endParaRPr lang="en-GB" sz="17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Registration,</a:t>
                      </a:r>
                      <a:r>
                        <a:rPr lang="en-GB" sz="17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move to theatre for assembly</a:t>
                      </a:r>
                      <a:endParaRPr lang="en-GB" sz="17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Registration, move in sports</a:t>
                      </a:r>
                      <a:r>
                        <a:rPr lang="en-GB" sz="17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hall</a:t>
                      </a:r>
                      <a:endParaRPr lang="en-GB" sz="17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25343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8.45am –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9.15am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00003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9.15am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10.05am 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 Year welcome</a:t>
                      </a:r>
                      <a:r>
                        <a:rPr lang="en-US" sz="1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assembly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</a:t>
                      </a:r>
                      <a:r>
                        <a:rPr lang="en-US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1394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10.05am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11.20am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</a:t>
                      </a:r>
                      <a:r>
                        <a:rPr lang="en-US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</a:t>
                      </a:r>
                      <a:r>
                        <a:rPr lang="en-US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9008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11.20am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11.45am 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</a:t>
                      </a:r>
                      <a:r>
                        <a:rPr lang="en-US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Tutor session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</a:t>
                      </a:r>
                      <a:r>
                        <a:rPr lang="en-US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Tutor session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98381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11.45am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12.35pm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56643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12.40pm –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2.00pm 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</a:t>
                      </a:r>
                      <a:r>
                        <a:rPr lang="en-US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</a:t>
                      </a:r>
                      <a:r>
                        <a:rPr lang="en-US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35676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2.00pm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2.50pm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</a:t>
                      </a:r>
                      <a:r>
                        <a:rPr lang="en-US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</a:t>
                      </a:r>
                      <a:r>
                        <a:rPr lang="en-US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12016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2.55pm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Theatre </a:t>
                      </a:r>
                      <a:r>
                        <a:rPr lang="en-US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review of the</a:t>
                      </a:r>
                      <a:r>
                        <a:rPr lang="en-US" sz="1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Theatre – review of the</a:t>
                      </a:r>
                      <a:r>
                        <a:rPr lang="en-US" sz="1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19206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3.10pm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Dismissal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Dismissal</a:t>
                      </a:r>
                      <a:endParaRPr lang="en-GB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75231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(Transition) Homework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0924" y="892602"/>
            <a:ext cx="10540105" cy="468285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>
              <a:spcBef>
                <a:spcPts val="1200"/>
              </a:spcBef>
            </a:pPr>
            <a:endParaRPr lang="en-US" sz="2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10924" y="896854"/>
            <a:ext cx="11446295" cy="468285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will be provided with transition work to complete over the summer months for: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should bring this with them on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4 September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hand to their Personal Tutor.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Review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3" name="Rectangle 2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91744" y="2977230"/>
            <a:ext cx="7422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  <a:effectLst>
                  <a:outerShdw blurRad="228600" dist="165100" dir="2580000" algn="ctr" rotWithShape="0">
                    <a:schemeClr val="tx1">
                      <a:lumMod val="75000"/>
                      <a:lumOff val="25000"/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  <a:endParaRPr lang="en-GB" sz="3600" dirty="0">
              <a:solidFill>
                <a:srgbClr val="002060"/>
              </a:solidFill>
              <a:effectLst>
                <a:outerShdw blurRad="228600" dist="165100" dir="258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495" y="5504476"/>
            <a:ext cx="1002847" cy="114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2858515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95467" y="3997714"/>
            <a:ext cx="9214724" cy="1862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School Telephone	:				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0121 525 1700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Head of Year 7		Ms. White		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mwhite@sandwellacademy.com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Attendance Team		Miss Zanib		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absence@sandwellacademy.com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ICT support					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hlinkClick r:id="rId7"/>
              </a:rPr>
              <a:t>support@sandwellacademy.com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8238" y="6201589"/>
            <a:ext cx="446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59586" y="1667158"/>
            <a:ext cx="6472828" cy="3523685"/>
            <a:chOff x="-30769" y="646364"/>
            <a:chExt cx="6472828" cy="3523685"/>
          </a:xfrm>
        </p:grpSpPr>
        <p:sp>
          <p:nvSpPr>
            <p:cNvPr id="8" name="TextBox 7"/>
            <p:cNvSpPr txBox="1"/>
            <p:nvPr/>
          </p:nvSpPr>
          <p:spPr>
            <a:xfrm>
              <a:off x="-30769" y="3118677"/>
              <a:ext cx="6472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Sandwell </a:t>
              </a:r>
              <a:r>
                <a:rPr kumimoji="0" lang="en-GB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Academy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16" y="646364"/>
              <a:ext cx="2150858" cy="24476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263764" y="3769939"/>
              <a:ext cx="5883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Be Brave,</a:t>
              </a:r>
              <a:r>
                <a:rPr kumimoji="0" lang="en-GB" sz="2000" b="0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Be Kind, Be Proud</a:t>
              </a:r>
              <a:endPara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04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3" name="Rectangle 2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23317" y="3071610"/>
            <a:ext cx="6472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  <a:effectLst>
                  <a:outerShdw blurRad="228600" dist="165100" dir="2580000" algn="ctr" rotWithShape="0">
                    <a:schemeClr val="tx1">
                      <a:lumMod val="75000"/>
                      <a:lumOff val="25000"/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Academy Welcome</a:t>
            </a:r>
            <a:endParaRPr lang="en-GB" sz="3600" dirty="0">
              <a:solidFill>
                <a:srgbClr val="002060"/>
              </a:solidFill>
              <a:effectLst>
                <a:outerShdw blurRad="228600" dist="165100" dir="258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495" y="5504476"/>
            <a:ext cx="1002847" cy="114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17849" y="3957698"/>
            <a:ext cx="5883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Saunders</a:t>
            </a:r>
          </a:p>
          <a:p>
            <a:pPr algn="ctr"/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Headteacher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28585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8238" y="6201589"/>
            <a:ext cx="446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Child At School (MCAS)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0924" y="896854"/>
            <a:ext cx="4758484" cy="468285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online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portal for parents/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able to access student information. 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sandwellacademy.com/Uploads/images/MCAS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68" y="1455347"/>
            <a:ext cx="5721916" cy="10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8000" b="14534"/>
          <a:stretch/>
        </p:blipFill>
        <p:spPr>
          <a:xfrm rot="21392720">
            <a:off x="482752" y="1247094"/>
            <a:ext cx="6654201" cy="3808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7" name="Rectangle 6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74054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Parent and Student Charter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410924" y="117295"/>
            <a:ext cx="11339115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Code of Conduct</a:t>
            </a:r>
            <a:endParaRPr lang="en-GB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659" y="777316"/>
            <a:ext cx="11546380" cy="5344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day, every day students are expected to: </a:t>
            </a:r>
            <a:endParaRPr lang="en-GB" sz="23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Behave </a:t>
            </a:r>
            <a:r>
              <a:rPr lang="en-GB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 orderly and self-controlled way </a:t>
            </a:r>
            <a:endParaRPr lang="en-GB" sz="23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en-GB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to members of staff and each other </a:t>
            </a:r>
            <a:endParaRPr lang="en-GB" sz="23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class, make it possible for all students to learn </a:t>
            </a:r>
            <a:endParaRPr lang="en-GB" sz="23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</a:t>
            </a:r>
            <a:r>
              <a:rPr lang="en-GB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quietly around the school </a:t>
            </a:r>
            <a:endParaRPr lang="en-GB" sz="23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 </a:t>
            </a:r>
            <a:r>
              <a:rPr lang="en-GB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school buildings and school property with respect </a:t>
            </a:r>
            <a:endParaRPr lang="en-GB" sz="23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</a:t>
            </a:r>
            <a:r>
              <a:rPr lang="en-GB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uniform at all times </a:t>
            </a:r>
            <a:endParaRPr lang="en-GB" sz="23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 </a:t>
            </a:r>
            <a:r>
              <a:rPr lang="en-GB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sanctions when given </a:t>
            </a:r>
            <a:endParaRPr lang="en-GB" sz="23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Refrain </a:t>
            </a:r>
            <a:r>
              <a:rPr lang="en-GB" sz="2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behaving in a way that brings the school into disrepute, including when outside school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3" name="Rectangle 2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23317" y="3071610"/>
            <a:ext cx="6472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  <a:effectLst>
                  <a:outerShdw blurRad="228600" dist="165100" dir="2580000" algn="ctr" rotWithShape="0">
                    <a:schemeClr val="tx1">
                      <a:lumMod val="75000"/>
                      <a:lumOff val="25000"/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Settling In</a:t>
            </a:r>
            <a:endParaRPr lang="en-GB" sz="3600" dirty="0">
              <a:solidFill>
                <a:srgbClr val="002060"/>
              </a:solidFill>
              <a:effectLst>
                <a:outerShdw blurRad="228600" dist="165100" dir="258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495" y="5504476"/>
            <a:ext cx="1002847" cy="114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17849" y="3957698"/>
            <a:ext cx="5883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Chapman</a:t>
            </a:r>
          </a:p>
          <a:p>
            <a:pPr algn="ctr"/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Headteacher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28585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8238" y="6201589"/>
            <a:ext cx="446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12192000" cy="140970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134100"/>
            <a:ext cx="12192000" cy="546460"/>
            <a:chOff x="0" y="6177644"/>
            <a:chExt cx="12192000" cy="546460"/>
          </a:xfrm>
        </p:grpSpPr>
        <p:sp>
          <p:nvSpPr>
            <p:cNvPr id="15" name="Rectangle 14"/>
            <p:cNvSpPr/>
            <p:nvPr/>
          </p:nvSpPr>
          <p:spPr>
            <a:xfrm>
              <a:off x="0" y="6177644"/>
              <a:ext cx="12192000" cy="54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279967"/>
              <a:ext cx="12192000" cy="4093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99414"/>
              <a:ext cx="121920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410925" y="71437"/>
            <a:ext cx="10869226" cy="633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Timings of the Academy Day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9684"/>
            <a:ext cx="12192000" cy="1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6" l="0" r="97484">
                        <a14:foregroundMark x1="14465" y1="29213" x2="14465" y2="29213"/>
                        <a14:foregroundMark x1="13836" y1="29213" x2="13836" y2="29213"/>
                        <a14:foregroundMark x1="13836" y1="29213" x2="13836" y2="29213"/>
                        <a14:foregroundMark x1="13836" y1="37079" x2="13836" y2="37079"/>
                        <a14:foregroundMark x1="12579" y1="54494" x2="12579" y2="8989"/>
                        <a14:foregroundMark x1="86164" y1="53933" x2="85535" y2="11236"/>
                        <a14:foregroundMark x1="62264" y1="83708" x2="62264" y2="9551"/>
                        <a14:foregroundMark x1="35849" y1="78090" x2="37107" y2="10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0913" y="5788884"/>
            <a:ext cx="893370" cy="1000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8238" y="6201589"/>
            <a:ext cx="48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Brave, Be Kind, Be Proud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659" y="777316"/>
            <a:ext cx="115463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						7.45-8.45am	</a:t>
            </a:r>
          </a:p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session				8.20am</a:t>
            </a:r>
          </a:p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the day				3.20pm</a:t>
            </a:r>
          </a:p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school session			3.40-4.50pm</a:t>
            </a:r>
            <a:endParaRPr lang="en-GB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5">
      <a:dk1>
        <a:srgbClr val="336699"/>
      </a:dk1>
      <a:lt1>
        <a:srgbClr val="D0D0D0"/>
      </a:lt1>
      <a:dk2>
        <a:srgbClr val="CC0000"/>
      </a:dk2>
      <a:lt2>
        <a:srgbClr val="808080"/>
      </a:lt2>
      <a:accent1>
        <a:srgbClr val="FFFFFF"/>
      </a:accent1>
      <a:accent2>
        <a:srgbClr val="CC0000"/>
      </a:accent2>
      <a:accent3>
        <a:srgbClr val="E4E4E4"/>
      </a:accent3>
      <a:accent4>
        <a:srgbClr val="2A5682"/>
      </a:accent4>
      <a:accent5>
        <a:srgbClr val="FFFFFF"/>
      </a:accent5>
      <a:accent6>
        <a:srgbClr val="B90000"/>
      </a:accent6>
      <a:hlink>
        <a:srgbClr val="CC0000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DDDDDD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CC0000"/>
        </a:accent2>
        <a:accent3>
          <a:srgbClr val="EBEBEB"/>
        </a:accent3>
        <a:accent4>
          <a:srgbClr val="2A5682"/>
        </a:accent4>
        <a:accent5>
          <a:srgbClr val="FFFFFF"/>
        </a:accent5>
        <a:accent6>
          <a:srgbClr val="B90000"/>
        </a:accent6>
        <a:hlink>
          <a:srgbClr val="CC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C0C0C0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CC0000"/>
        </a:accent2>
        <a:accent3>
          <a:srgbClr val="DCDCDC"/>
        </a:accent3>
        <a:accent4>
          <a:srgbClr val="2A5682"/>
        </a:accent4>
        <a:accent5>
          <a:srgbClr val="FFFFFF"/>
        </a:accent5>
        <a:accent6>
          <a:srgbClr val="B90000"/>
        </a:accent6>
        <a:hlink>
          <a:srgbClr val="CC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D0D0D0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CC0000"/>
        </a:accent2>
        <a:accent3>
          <a:srgbClr val="E4E4E4"/>
        </a:accent3>
        <a:accent4>
          <a:srgbClr val="2A5682"/>
        </a:accent4>
        <a:accent5>
          <a:srgbClr val="FFFFFF"/>
        </a:accent5>
        <a:accent6>
          <a:srgbClr val="B90000"/>
        </a:accent6>
        <a:hlink>
          <a:srgbClr val="CC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9416EE1368584397A29EABA9B4ECF1" ma:contentTypeVersion="14" ma:contentTypeDescription="Create a new document." ma:contentTypeScope="" ma:versionID="2f834f7646a4ff2f1c56de1f4d2809a6">
  <xsd:schema xmlns:xsd="http://www.w3.org/2001/XMLSchema" xmlns:xs="http://www.w3.org/2001/XMLSchema" xmlns:p="http://schemas.microsoft.com/office/2006/metadata/properties" xmlns:ns3="bbb0eb40-755f-42b7-a932-fb83624d29fa" xmlns:ns4="a4ca8005-4194-4825-8e0c-810e95d66a4a" targetNamespace="http://schemas.microsoft.com/office/2006/metadata/properties" ma:root="true" ma:fieldsID="ba2284dc79a67c2869ad9e5e7e72f4fe" ns3:_="" ns4:_="">
    <xsd:import namespace="bbb0eb40-755f-42b7-a932-fb83624d29fa"/>
    <xsd:import namespace="a4ca8005-4194-4825-8e0c-810e95d66a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0eb40-755f-42b7-a932-fb83624d29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a8005-4194-4825-8e0c-810e95d66a4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bb0eb40-755f-42b7-a932-fb83624d29fa" xsi:nil="true"/>
  </documentManagement>
</p:properties>
</file>

<file path=customXml/itemProps1.xml><?xml version="1.0" encoding="utf-8"?>
<ds:datastoreItem xmlns:ds="http://schemas.openxmlformats.org/officeDocument/2006/customXml" ds:itemID="{0868D890-89E5-4273-90A8-FEE9D7606C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99567F-FA6C-496C-BA73-252F5C2DD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0eb40-755f-42b7-a932-fb83624d29fa"/>
    <ds:schemaRef ds:uri="a4ca8005-4194-4825-8e0c-810e95d66a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EF6901-0E95-4130-8FD8-82C3D2520FE8}">
  <ds:schemaRefs>
    <ds:schemaRef ds:uri="a4ca8005-4194-4825-8e0c-810e95d66a4a"/>
    <ds:schemaRef ds:uri="http://purl.org/dc/terms/"/>
    <ds:schemaRef ds:uri="bbb0eb40-755f-42b7-a932-fb83624d29f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6535</TotalTime>
  <Words>2873</Words>
  <Application>Microsoft Office PowerPoint</Application>
  <PresentationFormat>Widescreen</PresentationFormat>
  <Paragraphs>413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Hull</dc:creator>
  <cp:lastModifiedBy>Jenna Chapman</cp:lastModifiedBy>
  <cp:revision>256</cp:revision>
  <cp:lastPrinted>2024-06-26T14:40:07Z</cp:lastPrinted>
  <dcterms:created xsi:type="dcterms:W3CDTF">2018-07-01T13:08:34Z</dcterms:created>
  <dcterms:modified xsi:type="dcterms:W3CDTF">2024-06-26T14:49:37Z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0x010100EA9416EE1368584397A29EABA9B4ECF1</vt:lpwstr>
  </property>
</Properties>
</file>